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313" r:id="rId2"/>
    <p:sldId id="400" r:id="rId3"/>
    <p:sldId id="434" r:id="rId4"/>
    <p:sldId id="433" r:id="rId5"/>
    <p:sldId id="401" r:id="rId6"/>
    <p:sldId id="439" r:id="rId7"/>
    <p:sldId id="447" r:id="rId8"/>
    <p:sldId id="406" r:id="rId9"/>
    <p:sldId id="449" r:id="rId10"/>
    <p:sldId id="448" r:id="rId11"/>
    <p:sldId id="452" r:id="rId12"/>
    <p:sldId id="450" r:id="rId13"/>
    <p:sldId id="451" r:id="rId14"/>
    <p:sldId id="445" r:id="rId15"/>
    <p:sldId id="446" r:id="rId16"/>
    <p:sldId id="444" r:id="rId17"/>
    <p:sldId id="443" r:id="rId18"/>
    <p:sldId id="396" r:id="rId19"/>
    <p:sldId id="407" r:id="rId20"/>
    <p:sldId id="43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nell, Sara Jeanne" initials="SSJ" lastIdx="2" clrIdx="0">
    <p:extLst/>
  </p:cmAuthor>
  <p:cmAuthor id="2" name="Sheldon Taylor" initials="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CCA"/>
    <a:srgbClr val="E7E7BB"/>
    <a:srgbClr val="F6F6E6"/>
    <a:srgbClr val="F3F2DA"/>
    <a:srgbClr val="007635"/>
    <a:srgbClr val="E7E200"/>
    <a:srgbClr val="007E39"/>
    <a:srgbClr val="FFFF00"/>
    <a:srgbClr val="DD1C77"/>
    <a:srgbClr val="2CA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66" autoAdjust="0"/>
    <p:restoredTop sz="91003" autoAdjust="0"/>
  </p:normalViewPr>
  <p:slideViewPr>
    <p:cSldViewPr>
      <p:cViewPr varScale="1">
        <p:scale>
          <a:sx n="58" d="100"/>
          <a:sy n="58" d="100"/>
        </p:scale>
        <p:origin x="120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-12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4.png>
</file>

<file path=ppt/media/image25.png>
</file>

<file path=ppt/media/image26.png>
</file>

<file path=ppt/media/image3.pn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05BA3-79C9-494C-A796-985F9CA44AAE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FF2027-1C7D-43D1-A363-150358A38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78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ccuracy_and_precision" TargetMode="External"/><Relationship Id="rId3" Type="http://schemas.openxmlformats.org/officeDocument/2006/relationships/hyperlink" Target="https://en.wikipedia.org/wiki/Estimator" TargetMode="External"/><Relationship Id="rId7" Type="http://schemas.openxmlformats.org/officeDocument/2006/relationships/hyperlink" Target="https://en.wikipedia.org/wiki/Errors_and_residuals_in_statistic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tatistical_deviation" TargetMode="External"/><Relationship Id="rId5" Type="http://schemas.openxmlformats.org/officeDocument/2006/relationships/hyperlink" Target="https://en.wikipedia.org/wiki/Quadratic_mean" TargetMode="External"/><Relationship Id="rId10" Type="http://schemas.openxmlformats.org/officeDocument/2006/relationships/hyperlink" Target="http://climate.audubon.org/sites/default/files/NAS_EXTBIRD_V1.3_9.2.15%20lb.pdf" TargetMode="External"/><Relationship Id="rId4" Type="http://schemas.openxmlformats.org/officeDocument/2006/relationships/hyperlink" Target="https://en.wikipedia.org/wiki/Sample_moment" TargetMode="External"/><Relationship Id="rId9" Type="http://schemas.openxmlformats.org/officeDocument/2006/relationships/hyperlink" Target="https://en.wikipedia.org/wiki/Root-mean-square_deviation#cite_note-1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04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 error (RMSE)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sometimes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error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frequently used measure of the differences between values (sample or population values) predicted by a model or an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Estimator"/>
              </a:rPr>
              <a:t>estimator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the values observed. The RMSD represents the square root of the second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Sample moment"/>
              </a:rPr>
              <a:t>sample moment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 differences between predicted values and observed values or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Quadratic mean"/>
              </a:rPr>
              <a:t>quadratic mean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these differences. These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Statistical deviation"/>
              </a:rPr>
              <a:t>deviations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called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Errors and residuals in statistics"/>
              </a:rPr>
              <a:t>residuals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when the calculations are performed over the data sample that was used for estimation and are called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prediction errors) when computed out-of-sample. The RMSD serves to aggregate the magnitudes of the errors in predictions for various times into a single measure of predictive power. RMSD is a measure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Accuracy and precision"/>
              </a:rPr>
              <a:t>accuracy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compare forecasting errors of different models for a particular dataset and not between datasets, as it is scale-dependent.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/>
              </a:rPr>
              <a:t>[1]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RMSD is always non-negative, and a value of 0 (almost never achieved in practice) would indicate a perfect fit to the data. In general, a lower RMSD is better than a higher one.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http://climate.audubon.org/sites/default/files/NAS_EXTBIRD_V1.3_9.2.15%20lb.pdf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72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Algorithm Response curves Responses are built from Complexity controlled by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99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Thuiller</a:t>
            </a:r>
            <a:r>
              <a:rPr lang="en-US" dirty="0"/>
              <a:t> 2014 </a:t>
            </a:r>
            <a:r>
              <a:rPr lang="en-US" dirty="0" err="1"/>
              <a:t>vars</a:t>
            </a:r>
            <a:r>
              <a:rPr lang="en-US" dirty="0"/>
              <a:t>, 196 focal </a:t>
            </a:r>
            <a:r>
              <a:rPr lang="en-US" dirty="0" err="1"/>
              <a:t>spp</a:t>
            </a:r>
            <a:endParaRPr lang="en-US" dirty="0"/>
          </a:p>
          <a:p>
            <a:r>
              <a:rPr lang="en-US" dirty="0"/>
              <a:t>Pres always higher </a:t>
            </a:r>
            <a:r>
              <a:rPr lang="en-US" dirty="0" err="1"/>
              <a:t>bc</a:t>
            </a:r>
            <a:r>
              <a:rPr lang="en-US" dirty="0"/>
              <a:t> higher RMSE is worse</a:t>
            </a:r>
          </a:p>
          <a:p>
            <a:r>
              <a:rPr lang="en-US" dirty="0"/>
              <a:t>Same general results with 17 </a:t>
            </a:r>
            <a:r>
              <a:rPr lang="en-US" dirty="0" err="1"/>
              <a:t>bioclim</a:t>
            </a:r>
            <a:r>
              <a:rPr lang="en-US" dirty="0"/>
              <a:t> </a:t>
            </a:r>
            <a:r>
              <a:rPr lang="en-US" dirty="0" err="1"/>
              <a:t>vars</a:t>
            </a:r>
            <a:r>
              <a:rPr lang="en-US" dirty="0"/>
              <a:t> (subset of 83 </a:t>
            </a:r>
            <a:r>
              <a:rPr lang="en-US" dirty="0" err="1"/>
              <a:t>focals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Points sized by number of </a:t>
            </a:r>
            <a:r>
              <a:rPr lang="en-US" dirty="0" err="1"/>
              <a:t>stateroutes</a:t>
            </a:r>
            <a:r>
              <a:rPr lang="en-US" dirty="0"/>
              <a:t> </a:t>
            </a:r>
            <a:r>
              <a:rPr lang="en-US" dirty="0" err="1"/>
              <a:t>spp</a:t>
            </a:r>
            <a:r>
              <a:rPr lang="en-US" dirty="0"/>
              <a:t> occurs at, each points is a </a:t>
            </a:r>
            <a:r>
              <a:rPr lang="en-US" dirty="0" err="1"/>
              <a:t>spp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09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Thuiller</a:t>
            </a:r>
            <a:r>
              <a:rPr lang="en-US" dirty="0"/>
              <a:t> 2014 </a:t>
            </a:r>
            <a:r>
              <a:rPr lang="en-US" dirty="0" err="1"/>
              <a:t>vars</a:t>
            </a:r>
            <a:r>
              <a:rPr lang="en-US" dirty="0"/>
              <a:t>, 196 focal </a:t>
            </a:r>
            <a:r>
              <a:rPr lang="en-US" dirty="0" err="1"/>
              <a:t>spp</a:t>
            </a:r>
            <a:endParaRPr lang="en-US" dirty="0"/>
          </a:p>
          <a:p>
            <a:r>
              <a:rPr lang="en-US" dirty="0"/>
              <a:t>Pres always higher </a:t>
            </a:r>
            <a:r>
              <a:rPr lang="en-US" dirty="0" err="1"/>
              <a:t>bc</a:t>
            </a:r>
            <a:r>
              <a:rPr lang="en-US" dirty="0"/>
              <a:t> higher RMSE is worse</a:t>
            </a:r>
          </a:p>
          <a:p>
            <a:r>
              <a:rPr lang="en-US" dirty="0"/>
              <a:t>Same general results with 17 </a:t>
            </a:r>
            <a:r>
              <a:rPr lang="en-US" dirty="0" err="1"/>
              <a:t>bioclim</a:t>
            </a:r>
            <a:r>
              <a:rPr lang="en-US" dirty="0"/>
              <a:t> </a:t>
            </a:r>
            <a:r>
              <a:rPr lang="en-US" dirty="0" err="1"/>
              <a:t>vars</a:t>
            </a:r>
            <a:r>
              <a:rPr lang="en-US" dirty="0"/>
              <a:t> (subset of 83 </a:t>
            </a:r>
            <a:r>
              <a:rPr lang="en-US" dirty="0" err="1"/>
              <a:t>focals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Points sized by number of </a:t>
            </a:r>
            <a:r>
              <a:rPr lang="en-US" dirty="0" err="1"/>
              <a:t>stateroutes</a:t>
            </a:r>
            <a:r>
              <a:rPr lang="en-US" dirty="0"/>
              <a:t> </a:t>
            </a:r>
            <a:r>
              <a:rPr lang="en-US" dirty="0" err="1"/>
              <a:t>spp</a:t>
            </a:r>
            <a:r>
              <a:rPr lang="en-US" dirty="0"/>
              <a:t> occurs at, each points is a </a:t>
            </a:r>
            <a:r>
              <a:rPr lang="en-US" dirty="0" err="1"/>
              <a:t>spp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0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Split these by what they are actually explaining – true vs false positives – can add dashed lines to divide accuracy and the others</a:t>
            </a:r>
          </a:p>
          <a:p>
            <a:r>
              <a:rPr lang="en-US"/>
              <a:t>Error bars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375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33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75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1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3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77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1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8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0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84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49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9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8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F0FCE-E66A-46B7-B2A5-045C740EA0D7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10" Type="http://schemas.openxmlformats.org/officeDocument/2006/relationships/image" Target="../media/image34.jpeg"/><Relationship Id="rId4" Type="http://schemas.openxmlformats.org/officeDocument/2006/relationships/image" Target="../media/image28.emf"/><Relationship Id="rId9" Type="http://schemas.openxmlformats.org/officeDocument/2006/relationships/image" Target="../media/image3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image" Target="../media/image35.emf"/><Relationship Id="rId7" Type="http://schemas.openxmlformats.org/officeDocument/2006/relationships/image" Target="../media/image3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11" Type="http://schemas.openxmlformats.org/officeDocument/2006/relationships/image" Target="../media/image41.emf"/><Relationship Id="rId5" Type="http://schemas.openxmlformats.org/officeDocument/2006/relationships/image" Target="../media/image33.emf"/><Relationship Id="rId10" Type="http://schemas.openxmlformats.org/officeDocument/2006/relationships/image" Target="../media/image40.emf"/><Relationship Id="rId4" Type="http://schemas.openxmlformats.org/officeDocument/2006/relationships/image" Target="../media/image34.jpeg"/><Relationship Id="rId9" Type="http://schemas.openxmlformats.org/officeDocument/2006/relationships/image" Target="../media/image3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limate.audubon.org/sites/default/files/NAS_EXTBIRD_V1.3_9.2.15%20lb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0800"/>
            <a:ext cx="8534400" cy="1143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Updated Chapter 3: Does temporal occupancy improve classic SDMs for birds in North America?</a:t>
            </a:r>
            <a:endParaRPr lang="en-US" altLang="en-US" sz="400" dirty="0"/>
          </a:p>
        </p:txBody>
      </p:sp>
    </p:spTree>
    <p:extLst>
      <p:ext uri="{BB962C8B-B14F-4D97-AF65-F5344CB8AC3E}">
        <p14:creationId xmlns:p14="http://schemas.microsoft.com/office/powerpoint/2010/main" val="360751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219200"/>
            <a:ext cx="810756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014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81000"/>
            <a:ext cx="8686800" cy="61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31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CV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179" y="1417638"/>
            <a:ext cx="7401642" cy="493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645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535" y="0"/>
            <a:ext cx="8229600" cy="1143000"/>
          </a:xfrm>
        </p:spPr>
        <p:txBody>
          <a:bodyPr/>
          <a:lstStyle/>
          <a:p>
            <a:r>
              <a:rPr lang="en-US" dirty="0"/>
              <a:t>Spatial CV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66800"/>
            <a:ext cx="83820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607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4648200" cy="1143000"/>
          </a:xfrm>
        </p:spPr>
        <p:txBody>
          <a:bodyPr/>
          <a:lstStyle/>
          <a:p>
            <a:r>
              <a:rPr lang="en-US" dirty="0"/>
              <a:t>5 year </a:t>
            </a:r>
            <a:r>
              <a:rPr lang="en-US" dirty="0" err="1"/>
              <a:t>Occ:Pres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57200" y="849408"/>
            <a:ext cx="8191453" cy="5842402"/>
            <a:chOff x="457200" y="849408"/>
            <a:chExt cx="8191453" cy="584240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" y="849408"/>
              <a:ext cx="8191453" cy="584240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85888" t="34593" r="2149" b="44497"/>
            <a:stretch/>
          </p:blipFill>
          <p:spPr>
            <a:xfrm>
              <a:off x="5638800" y="4572000"/>
              <a:ext cx="821002" cy="91759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/>
            <a:srcRect l="79803" t="40887" r="1672" b="48227"/>
            <a:stretch/>
          </p:blipFill>
          <p:spPr>
            <a:xfrm>
              <a:off x="5638800" y="4116331"/>
              <a:ext cx="1752601" cy="4679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9474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4648200" cy="1143000"/>
          </a:xfrm>
        </p:spPr>
        <p:txBody>
          <a:bodyPr/>
          <a:lstStyle/>
          <a:p>
            <a:r>
              <a:rPr lang="en-US" dirty="0"/>
              <a:t>5 year </a:t>
            </a:r>
            <a:r>
              <a:rPr lang="en-US" dirty="0" err="1"/>
              <a:t>Pres:Notrans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68" y="228600"/>
            <a:ext cx="8966200" cy="62787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85888" t="34593" r="2149" b="44497"/>
          <a:stretch/>
        </p:blipFill>
        <p:spPr>
          <a:xfrm>
            <a:off x="5791200" y="4343400"/>
            <a:ext cx="821002" cy="9175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78960" t="40517" r="1733" b="48815"/>
          <a:stretch/>
        </p:blipFill>
        <p:spPr>
          <a:xfrm>
            <a:off x="5836655" y="3920802"/>
            <a:ext cx="1767845" cy="46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602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295400"/>
            <a:ext cx="8746157" cy="3581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3903" y="304800"/>
            <a:ext cx="6937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Accuracy </a:t>
            </a:r>
            <a:r>
              <a:rPr lang="en-US" sz="2500" b="1" dirty="0" err="1"/>
              <a:t>occ</a:t>
            </a:r>
            <a:r>
              <a:rPr lang="en-US" sz="2500" b="1" dirty="0"/>
              <a:t>: presence Temporal</a:t>
            </a:r>
            <a:endParaRPr lang="en-US" sz="25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93800" t="39939" r="1833" b="47378"/>
          <a:stretch/>
        </p:blipFill>
        <p:spPr>
          <a:xfrm>
            <a:off x="8229600" y="3657600"/>
            <a:ext cx="56656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058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371600"/>
            <a:ext cx="8896952" cy="3581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3903" y="304800"/>
            <a:ext cx="6937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Accuracy </a:t>
            </a:r>
            <a:r>
              <a:rPr lang="en-US" sz="2500" b="1" dirty="0" err="1"/>
              <a:t>occ</a:t>
            </a:r>
            <a:r>
              <a:rPr lang="en-US" sz="2500" b="1" dirty="0"/>
              <a:t>: presence Spatial</a:t>
            </a:r>
            <a:endParaRPr lang="en-US" sz="25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93800" t="39939" r="1833" b="47378"/>
          <a:stretch/>
        </p:blipFill>
        <p:spPr>
          <a:xfrm>
            <a:off x="8229600" y="3657600"/>
            <a:ext cx="56656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59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4525963"/>
          </a:xfrm>
        </p:spPr>
        <p:txBody>
          <a:bodyPr/>
          <a:lstStyle/>
          <a:p>
            <a:r>
              <a:rPr lang="en-US" dirty="0"/>
              <a:t>Improvements to methods</a:t>
            </a:r>
          </a:p>
          <a:p>
            <a:r>
              <a:rPr lang="en-US" dirty="0"/>
              <a:t>Additional analyses</a:t>
            </a:r>
          </a:p>
          <a:p>
            <a:r>
              <a:rPr lang="en-US" dirty="0"/>
              <a:t>Manuscript in progress</a:t>
            </a:r>
          </a:p>
          <a:p>
            <a:pPr lvl="1"/>
            <a:r>
              <a:rPr lang="en-US" dirty="0"/>
              <a:t>goal submission by December 2019</a:t>
            </a:r>
          </a:p>
          <a:p>
            <a:pPr lvl="1"/>
            <a:r>
              <a:rPr lang="en-US" dirty="0"/>
              <a:t>Target journals: </a:t>
            </a:r>
            <a:r>
              <a:rPr lang="en-US" dirty="0" err="1"/>
              <a:t>Ecography</a:t>
            </a:r>
            <a:r>
              <a:rPr lang="en-US" dirty="0"/>
              <a:t>, Diversity &amp; Distributions</a:t>
            </a:r>
          </a:p>
          <a:p>
            <a:r>
              <a:rPr lang="en-US" dirty="0"/>
              <a:t>Additional comments/concerns?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93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757820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" y="4048398"/>
            <a:ext cx="2358081" cy="2243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5" y="448969"/>
            <a:ext cx="2264845" cy="22430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9750" y="4048398"/>
            <a:ext cx="2286000" cy="223920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8193" y="416768"/>
            <a:ext cx="2282333" cy="2248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0100" y="4058565"/>
            <a:ext cx="2290767" cy="22563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0099" y="423623"/>
            <a:ext cx="2290768" cy="225049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87279" y="4058565"/>
            <a:ext cx="2289146" cy="224809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9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</p:spTree>
    <p:extLst>
      <p:ext uri="{BB962C8B-B14F-4D97-AF65-F5344CB8AC3E}">
        <p14:creationId xmlns:p14="http://schemas.microsoft.com/office/powerpoint/2010/main" val="2754215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3763963"/>
          </a:xfrm>
        </p:spPr>
        <p:txBody>
          <a:bodyPr/>
          <a:lstStyle/>
          <a:p>
            <a:r>
              <a:rPr lang="en-US" dirty="0"/>
              <a:t>Does temporal occupancy predict avian species distribution models better than presence/absence?</a:t>
            </a:r>
          </a:p>
        </p:txBody>
      </p:sp>
    </p:spTree>
    <p:extLst>
      <p:ext uri="{BB962C8B-B14F-4D97-AF65-F5344CB8AC3E}">
        <p14:creationId xmlns:p14="http://schemas.microsoft.com/office/powerpoint/2010/main" val="3081478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8" y="409680"/>
            <a:ext cx="2515421" cy="2511708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176489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0596" y="3860427"/>
            <a:ext cx="2321403" cy="23179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34260"/>
            <a:ext cx="2461338" cy="23792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619" y="3862976"/>
            <a:ext cx="2427719" cy="23029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8107" y="3852139"/>
            <a:ext cx="2301046" cy="22667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18536" y="412024"/>
            <a:ext cx="2459395" cy="239045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16668" y="3865119"/>
            <a:ext cx="2362230" cy="22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85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191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 59 presences across the range</a:t>
            </a:r>
          </a:p>
          <a:p>
            <a:r>
              <a:rPr lang="en-US" dirty="0"/>
              <a:t>1004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13471" y="4178836"/>
            <a:ext cx="681616" cy="111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81000" y="3048000"/>
            <a:ext cx="8458200" cy="3407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1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191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 59 presences across the range</a:t>
            </a:r>
          </a:p>
          <a:p>
            <a:r>
              <a:rPr lang="en-US" dirty="0"/>
              <a:t>1004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51826" y="4343400"/>
            <a:ext cx="564748" cy="92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3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382000" cy="5372765"/>
          </a:xfrm>
        </p:spPr>
        <p:txBody>
          <a:bodyPr>
            <a:normAutofit/>
          </a:bodyPr>
          <a:lstStyle/>
          <a:p>
            <a:r>
              <a:rPr lang="en-US" dirty="0"/>
              <a:t>4 SDM methods tested using temporal occupancy and presence/absence, including/excluding transient species </a:t>
            </a:r>
          </a:p>
          <a:p>
            <a:pPr lvl="1"/>
            <a:r>
              <a:rPr lang="en-US" dirty="0"/>
              <a:t>GLM</a:t>
            </a:r>
          </a:p>
          <a:p>
            <a:pPr lvl="1"/>
            <a:r>
              <a:rPr lang="en-US" dirty="0"/>
              <a:t>GAM</a:t>
            </a:r>
          </a:p>
          <a:p>
            <a:pPr lvl="1"/>
            <a:r>
              <a:rPr lang="en-US" dirty="0"/>
              <a:t>Random Forest</a:t>
            </a:r>
          </a:p>
          <a:p>
            <a:pPr lvl="1"/>
            <a:r>
              <a:rPr lang="en-US" dirty="0" err="1"/>
              <a:t>MaxEnt</a:t>
            </a:r>
            <a:endParaRPr lang="en-US" dirty="0"/>
          </a:p>
          <a:p>
            <a:r>
              <a:rPr lang="en-US" dirty="0"/>
              <a:t>Model evaluation: root mean square error (RMSE)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80EDD-4A85-4D4E-9977-8AF818C20A19}"/>
              </a:ext>
            </a:extLst>
          </p:cNvPr>
          <p:cNvSpPr txBox="1"/>
          <p:nvPr/>
        </p:nvSpPr>
        <p:spPr>
          <a:xfrm>
            <a:off x="6172200" y="643956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http://climate.audubon.org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1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28600"/>
            <a:ext cx="6429375" cy="3638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" y="3505200"/>
            <a:ext cx="6400800" cy="1543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" y="4953000"/>
            <a:ext cx="63817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04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76188" y="0"/>
            <a:ext cx="11091232" cy="6898785"/>
            <a:chOff x="76188" y="0"/>
            <a:chExt cx="11091232" cy="6898785"/>
          </a:xfrm>
        </p:grpSpPr>
        <p:sp>
          <p:nvSpPr>
            <p:cNvPr id="12" name="Rectangle 11"/>
            <p:cNvSpPr/>
            <p:nvPr/>
          </p:nvSpPr>
          <p:spPr>
            <a:xfrm>
              <a:off x="252826" y="761999"/>
              <a:ext cx="130970" cy="105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76188" y="0"/>
              <a:ext cx="11091232" cy="6898785"/>
              <a:chOff x="76188" y="0"/>
              <a:chExt cx="11091232" cy="6898785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250030" y="766020"/>
                <a:ext cx="76200" cy="9679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" name="Group 3"/>
              <p:cNvGrpSpPr/>
              <p:nvPr/>
            </p:nvGrpSpPr>
            <p:grpSpPr>
              <a:xfrm>
                <a:off x="76188" y="0"/>
                <a:ext cx="11091232" cy="6898785"/>
                <a:chOff x="76188" y="0"/>
                <a:chExt cx="11091232" cy="6898785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76188" y="0"/>
                  <a:ext cx="11091232" cy="6898785"/>
                  <a:chOff x="33968" y="1"/>
                  <a:chExt cx="11091232" cy="6898785"/>
                </a:xfrm>
              </p:grpSpPr>
              <p:pic>
                <p:nvPicPr>
                  <p:cNvPr id="10" name="Picture 9"/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33980" y="1"/>
                    <a:ext cx="8202086" cy="6584720"/>
                  </a:xfrm>
                  <a:prstGeom prst="rect">
                    <a:avLst/>
                  </a:prstGeom>
                </p:spPr>
              </p:pic>
              <p:pic>
                <p:nvPicPr>
                  <p:cNvPr id="23" name="Picture 22"/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31204" t="18947" r="56835" b="51553"/>
                  <a:stretch/>
                </p:blipFill>
                <p:spPr>
                  <a:xfrm>
                    <a:off x="10058400" y="42121"/>
                    <a:ext cx="1066800" cy="1447800"/>
                  </a:xfrm>
                  <a:prstGeom prst="rect">
                    <a:avLst/>
                  </a:prstGeom>
                </p:spPr>
              </p:pic>
              <p:grpSp>
                <p:nvGrpSpPr>
                  <p:cNvPr id="7" name="Group 6"/>
                  <p:cNvGrpSpPr/>
                  <p:nvPr/>
                </p:nvGrpSpPr>
                <p:grpSpPr>
                  <a:xfrm>
                    <a:off x="33968" y="703048"/>
                    <a:ext cx="898286" cy="2503160"/>
                    <a:chOff x="5312" y="1071840"/>
                    <a:chExt cx="898286" cy="2503160"/>
                  </a:xfrm>
                </p:grpSpPr>
                <p:grpSp>
                  <p:nvGrpSpPr>
                    <p:cNvPr id="27" name="Group 26"/>
                    <p:cNvGrpSpPr/>
                    <p:nvPr/>
                  </p:nvGrpSpPr>
                  <p:grpSpPr>
                    <a:xfrm>
                      <a:off x="5312" y="1071840"/>
                      <a:ext cx="898286" cy="431945"/>
                      <a:chOff x="119938" y="678579"/>
                      <a:chExt cx="898286" cy="431945"/>
                    </a:xfrm>
                  </p:grpSpPr>
                  <p:grpSp>
                    <p:nvGrpSpPr>
                      <p:cNvPr id="26" name="Group 25"/>
                      <p:cNvGrpSpPr/>
                      <p:nvPr/>
                    </p:nvGrpSpPr>
                    <p:grpSpPr>
                      <a:xfrm>
                        <a:off x="119938" y="737530"/>
                        <a:ext cx="250042" cy="372994"/>
                        <a:chOff x="150142" y="807207"/>
                        <a:chExt cx="250042" cy="372994"/>
                      </a:xfrm>
                    </p:grpSpPr>
                    <p:grpSp>
                      <p:nvGrpSpPr>
                        <p:cNvPr id="22" name="Group 21"/>
                        <p:cNvGrpSpPr/>
                        <p:nvPr/>
                      </p:nvGrpSpPr>
                      <p:grpSpPr>
                        <a:xfrm>
                          <a:off x="150142" y="807207"/>
                          <a:ext cx="181300" cy="372994"/>
                          <a:chOff x="8410042" y="2762148"/>
                          <a:chExt cx="243378" cy="521192"/>
                        </a:xfrm>
                      </p:grpSpPr>
                      <p:pic>
                        <p:nvPicPr>
                          <p:cNvPr id="21" name="Picture 20"/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/>
                          <a:srcRect l="8335" t="70941" r="68853" b="18357"/>
                          <a:stretch/>
                        </p:blipFill>
                        <p:spPr>
                          <a:xfrm>
                            <a:off x="8410042" y="2762148"/>
                            <a:ext cx="243378" cy="154636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8" name="Picture 17"/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3"/>
                          <a:srcRect l="32620" t="24507" r="65494" b="67744"/>
                          <a:stretch/>
                        </p:blipFill>
                        <p:spPr>
                          <a:xfrm>
                            <a:off x="8446447" y="2903013"/>
                            <a:ext cx="168171" cy="380327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sp>
                      <p:nvSpPr>
                        <p:cNvPr id="25" name="Rectangle 24"/>
                        <p:cNvSpPr/>
                        <p:nvPr/>
                      </p:nvSpPr>
                      <p:spPr>
                        <a:xfrm>
                          <a:off x="323984" y="959803"/>
                          <a:ext cx="76200" cy="130751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5" name="TextBox 4"/>
                      <p:cNvSpPr txBox="1"/>
                      <p:nvPr/>
                    </p:nvSpPr>
                    <p:spPr>
                      <a:xfrm>
                        <a:off x="209695" y="678579"/>
                        <a:ext cx="808529" cy="21544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800" dirty="0"/>
                          <a:t>≥5 Presence </a:t>
                        </a:r>
                      </a:p>
                    </p:txBody>
                  </p:sp>
                </p:grpSp>
                <p:grpSp>
                  <p:nvGrpSpPr>
                    <p:cNvPr id="31" name="Group 30"/>
                    <p:cNvGrpSpPr/>
                    <p:nvPr/>
                  </p:nvGrpSpPr>
                  <p:grpSpPr>
                    <a:xfrm>
                      <a:off x="9525" y="2635236"/>
                      <a:ext cx="850515" cy="939764"/>
                      <a:chOff x="57304" y="2320224"/>
                      <a:chExt cx="850515" cy="939764"/>
                    </a:xfrm>
                  </p:grpSpPr>
                  <p:pic>
                    <p:nvPicPr>
                      <p:cNvPr id="14" name="Picture 13"/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5"/>
                      <a:srcRect l="30392" t="79464" r="67812" b="2982"/>
                      <a:stretch/>
                    </p:blipFill>
                    <p:spPr>
                      <a:xfrm rot="10800000">
                        <a:off x="149942" y="2514600"/>
                        <a:ext cx="138548" cy="745388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28" name="TextBox 27"/>
                      <p:cNvSpPr txBox="1"/>
                      <p:nvPr/>
                    </p:nvSpPr>
                    <p:spPr>
                      <a:xfrm>
                        <a:off x="213916" y="2443974"/>
                        <a:ext cx="586324" cy="2308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900" dirty="0"/>
                          <a:t>High</a:t>
                        </a:r>
                      </a:p>
                    </p:txBody>
                  </p:sp>
                  <p:sp>
                    <p:nvSpPr>
                      <p:cNvPr id="29" name="TextBox 28"/>
                      <p:cNvSpPr txBox="1"/>
                      <p:nvPr/>
                    </p:nvSpPr>
                    <p:spPr>
                      <a:xfrm>
                        <a:off x="207335" y="3029156"/>
                        <a:ext cx="700484" cy="2308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900" dirty="0"/>
                          <a:t>Low</a:t>
                        </a:r>
                      </a:p>
                    </p:txBody>
                  </p:sp>
                  <p:sp>
                    <p:nvSpPr>
                      <p:cNvPr id="30" name="TextBox 29"/>
                      <p:cNvSpPr txBox="1"/>
                      <p:nvPr/>
                    </p:nvSpPr>
                    <p:spPr>
                      <a:xfrm>
                        <a:off x="57304" y="2320224"/>
                        <a:ext cx="758802" cy="2308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900" dirty="0"/>
                          <a:t>Suitability</a:t>
                        </a:r>
                      </a:p>
                    </p:txBody>
                  </p:sp>
                </p:grpSp>
              </p:grpSp>
              <p:sp>
                <p:nvSpPr>
                  <p:cNvPr id="6" name="TextBox 5"/>
                  <p:cNvSpPr txBox="1"/>
                  <p:nvPr/>
                </p:nvSpPr>
                <p:spPr>
                  <a:xfrm>
                    <a:off x="274300" y="6529454"/>
                    <a:ext cx="2408322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Temporal Occupancy</a:t>
                    </a:r>
                  </a:p>
                </p:txBody>
              </p:sp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3014566" y="6529454"/>
                    <a:ext cx="2408322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Presence/Absence</a:t>
                    </a:r>
                  </a:p>
                </p:txBody>
              </p:sp>
              <p:sp>
                <p:nvSpPr>
                  <p:cNvPr id="33" name="TextBox 32"/>
                  <p:cNvSpPr txBox="1"/>
                  <p:nvPr/>
                </p:nvSpPr>
                <p:spPr>
                  <a:xfrm>
                    <a:off x="5774497" y="6529454"/>
                    <a:ext cx="2408322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&gt;33% Presence</a:t>
                    </a:r>
                  </a:p>
                </p:txBody>
              </p:sp>
              <p:sp>
                <p:nvSpPr>
                  <p:cNvPr id="34" name="TextBox 33"/>
                  <p:cNvSpPr txBox="1"/>
                  <p:nvPr/>
                </p:nvSpPr>
                <p:spPr>
                  <a:xfrm rot="5400000">
                    <a:off x="7859295" y="695853"/>
                    <a:ext cx="1122874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 err="1"/>
                      <a:t>MaxEnt</a:t>
                    </a:r>
                    <a:endParaRPr lang="en-US" dirty="0"/>
                  </a:p>
                </p:txBody>
              </p:sp>
              <p:sp>
                <p:nvSpPr>
                  <p:cNvPr id="35" name="TextBox 34"/>
                  <p:cNvSpPr txBox="1"/>
                  <p:nvPr/>
                </p:nvSpPr>
                <p:spPr>
                  <a:xfrm rot="5400000">
                    <a:off x="7843496" y="2346763"/>
                    <a:ext cx="1122874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GLM</a:t>
                    </a:r>
                  </a:p>
                </p:txBody>
              </p:sp>
              <p:sp>
                <p:nvSpPr>
                  <p:cNvPr id="36" name="TextBox 35"/>
                  <p:cNvSpPr txBox="1"/>
                  <p:nvPr/>
                </p:nvSpPr>
                <p:spPr>
                  <a:xfrm rot="5400000">
                    <a:off x="7843496" y="3978623"/>
                    <a:ext cx="1122874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GAM</a:t>
                    </a:r>
                  </a:p>
                </p:txBody>
              </p:sp>
              <p:sp>
                <p:nvSpPr>
                  <p:cNvPr id="37" name="TextBox 36"/>
                  <p:cNvSpPr txBox="1"/>
                  <p:nvPr/>
                </p:nvSpPr>
                <p:spPr>
                  <a:xfrm rot="5400000">
                    <a:off x="7843496" y="5581908"/>
                    <a:ext cx="1122874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RF</a:t>
                    </a:r>
                  </a:p>
                </p:txBody>
              </p:sp>
              <p:sp>
                <p:nvSpPr>
                  <p:cNvPr id="3" name="Rectangle 2"/>
                  <p:cNvSpPr/>
                  <p:nvPr/>
                </p:nvSpPr>
                <p:spPr>
                  <a:xfrm>
                    <a:off x="47488" y="156619"/>
                    <a:ext cx="2632587" cy="1447800"/>
                  </a:xfrm>
                  <a:prstGeom prst="rect">
                    <a:avLst/>
                  </a:prstGeom>
                  <a:noFill/>
                  <a:ln w="57150"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" name="TextBox 1"/>
                <p:cNvSpPr txBox="1"/>
                <p:nvPr/>
              </p:nvSpPr>
              <p:spPr>
                <a:xfrm>
                  <a:off x="164645" y="810769"/>
                  <a:ext cx="82333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/>
                    <a:t>&lt;5 Presence</a:t>
                  </a:r>
                </a:p>
              </p:txBody>
            </p:sp>
            <p:sp>
              <p:nvSpPr>
                <p:cNvPr id="39" name="TextBox 38"/>
                <p:cNvSpPr txBox="1"/>
                <p:nvPr/>
              </p:nvSpPr>
              <p:spPr>
                <a:xfrm>
                  <a:off x="164645" y="926907"/>
                  <a:ext cx="60377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/>
                    <a:t>Absence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414214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-19665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output: 191 focal species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04800" y="381000"/>
            <a:ext cx="8700848" cy="6214892"/>
            <a:chOff x="152400" y="608695"/>
            <a:chExt cx="8700848" cy="621489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400" y="608695"/>
              <a:ext cx="8700848" cy="621489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/>
            <a:srcRect l="85888" t="34593" r="2149" b="44497"/>
            <a:stretch/>
          </p:blipFill>
          <p:spPr>
            <a:xfrm>
              <a:off x="5662108" y="4477134"/>
              <a:ext cx="738692" cy="825598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5"/>
            <a:srcRect l="79803" t="40887" r="1672" b="48227"/>
            <a:stretch/>
          </p:blipFill>
          <p:spPr>
            <a:xfrm>
              <a:off x="5662109" y="4056090"/>
              <a:ext cx="1576892" cy="421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691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-19665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output: 191 focal species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228600" y="304800"/>
            <a:ext cx="8960855" cy="6400611"/>
            <a:chOff x="183145" y="304800"/>
            <a:chExt cx="8960855" cy="640061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3145" y="304800"/>
              <a:ext cx="8960855" cy="6400611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/>
            <a:srcRect l="85888" t="34593" r="2149" b="44497"/>
            <a:stretch/>
          </p:blipFill>
          <p:spPr>
            <a:xfrm>
              <a:off x="5791200" y="4388761"/>
              <a:ext cx="821002" cy="917591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l="78960" t="40517" r="1733" b="48815"/>
          <a:stretch/>
        </p:blipFill>
        <p:spPr>
          <a:xfrm>
            <a:off x="5836655" y="3920802"/>
            <a:ext cx="1767845" cy="46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82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Couture.thmx</Template>
  <TotalTime>79045</TotalTime>
  <Words>491</Words>
  <Application>Microsoft Macintosh PowerPoint</Application>
  <PresentationFormat>On-screen Show (4:3)</PresentationFormat>
  <Paragraphs>128</Paragraphs>
  <Slides>20</Slides>
  <Notes>8</Notes>
  <HiddenSlides>6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PowerPoint Presentation</vt:lpstr>
      <vt:lpstr>Question</vt:lpstr>
      <vt:lpstr>Data</vt:lpstr>
      <vt:lpstr>Data</vt:lpstr>
      <vt:lpstr>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Temporal CV</vt:lpstr>
      <vt:lpstr>Spatial CV</vt:lpstr>
      <vt:lpstr>5 year Occ:Pres</vt:lpstr>
      <vt:lpstr>5 year Pres:Notrans</vt:lpstr>
      <vt:lpstr>PowerPoint Presentation</vt:lpstr>
      <vt:lpstr>PowerPoint Presentation</vt:lpstr>
      <vt:lpstr>Next Steps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Snell</dc:creator>
  <cp:lastModifiedBy>Sara Snell</cp:lastModifiedBy>
  <cp:revision>955</cp:revision>
  <dcterms:created xsi:type="dcterms:W3CDTF">2016-02-25T15:43:59Z</dcterms:created>
  <dcterms:modified xsi:type="dcterms:W3CDTF">2019-10-29T19:03:12Z</dcterms:modified>
</cp:coreProperties>
</file>

<file path=docProps/thumbnail.jpeg>
</file>